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notesMasterIdLst>
    <p:notesMasterId r:id="rId2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0D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30352" y="502920"/>
            <a:ext cx="12802" cy="4160520"/>
          </a:xfrm>
          <a:prstGeom prst="rect">
            <a:avLst/>
          </a:prstGeom>
          <a:solidFill>
            <a:srgbClr val="7A6228"/>
          </a:solidFill>
          <a:ln w="12700">
            <a:solidFill>
              <a:srgbClr val="7A62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13232" y="530352"/>
            <a:ext cx="8046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500" kern="0" dirty="0">
                <a:solidFill>
                  <a:srgbClr val="7A62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FACILITATOR WORKSHOP DECK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13232" y="960120"/>
            <a:ext cx="804672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6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Middle Ground</a:t>
            </a:r>
            <a:endParaRPr lang="en-US" sz="6600" dirty="0"/>
          </a:p>
        </p:txBody>
      </p:sp>
      <p:sp>
        <p:nvSpPr>
          <p:cNvPr id="5" name="Text 3"/>
          <p:cNvSpPr/>
          <p:nvPr/>
        </p:nvSpPr>
        <p:spPr>
          <a:xfrm>
            <a:off x="713232" y="2432304"/>
            <a:ext cx="6858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Cost of Entry  &amp;  The Art of Crossing Between Worlds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713232" y="3090672"/>
            <a:ext cx="7772400" cy="10973"/>
          </a:xfrm>
          <a:prstGeom prst="rect">
            <a:avLst/>
          </a:prstGeom>
          <a:solidFill>
            <a:srgbClr val="7A6228"/>
          </a:solidFill>
          <a:ln w="12700">
            <a:solidFill>
              <a:srgbClr val="7A622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13232" y="3218688"/>
            <a:ext cx="7772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2-hour guided workshop for teams, managers, and organisations.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13232" y="3657600"/>
            <a:ext cx="7772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Facilitator Licence  ·  NZ$997  ·  pkth.gumroad.com/l/sqymlp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713232" y="4800600"/>
            <a:ext cx="4572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middle-ground.pages.dev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5029200" y="4800600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facilitator use only. Not for redistribution.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E0D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2E6490"/>
          </a:solidFill>
          <a:ln w="12700">
            <a:solidFill>
              <a:srgbClr val="2E64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84048" y="164592"/>
            <a:ext cx="8412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2E6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CORNER 02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84048" y="475488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Anxious Ally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384048" y="1170432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Fear Cost — of getting it wrong, of being called out, of freezing when it matters.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84048" y="1536192"/>
            <a:ext cx="8394192" cy="10973"/>
          </a:xfrm>
          <a:prstGeom prst="rect">
            <a:avLst/>
          </a:prstGeom>
          <a:solidFill>
            <a:srgbClr val="2A2620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84048" y="1664208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2E6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THEY NEED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384048" y="1920240"/>
            <a:ext cx="4005072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Clarity — specific scripts and rules they can actually follow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Competence — do the reading before asking Corner One to teach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Low-stakes opportunities to practise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Permission to repair without self-destruction when they get it wrong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0" y="1664208"/>
            <a:ext cx="4206240" cy="1938528"/>
          </a:xfrm>
          <a:prstGeom prst="rect">
            <a:avLst/>
          </a:prstGeom>
          <a:solidFill>
            <a:srgbClr val="1D1A15"/>
          </a:solidFill>
          <a:ln w="9525">
            <a:solidFill>
              <a:srgbClr val="2E649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736592" y="1792224"/>
            <a:ext cx="387705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2E6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POCKET SCRIPT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736592" y="2048256"/>
            <a:ext cx="3877056" cy="10973"/>
          </a:xfrm>
          <a:prstGeom prst="rect">
            <a:avLst/>
          </a:prstGeom>
          <a:solidFill>
            <a:srgbClr val="2A2620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36592" y="2176272"/>
            <a:ext cx="3877056" cy="1353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"I don't know. I don't want to guess.</a:t>
            </a:r>
            <a:endParaRPr lang="en-US" sz="1500" dirty="0"/>
          </a:p>
          <a:p>
            <a:pPr indent="0" marL="0">
              <a:buNone/>
            </a:pPr>
            <a:r>
              <a:rPr lang="en-US" sz="1500" i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Let me check and come back to you."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384048" y="3493008"/>
            <a:ext cx="8394192" cy="804672"/>
          </a:xfrm>
          <a:prstGeom prst="rect">
            <a:avLst/>
          </a:prstGeom>
          <a:solidFill>
            <a:srgbClr val="120D0A"/>
          </a:solidFill>
          <a:ln w="6350">
            <a:solidFill>
              <a:srgbClr val="9E442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361188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9E44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WHAT THEY NEED: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2834640" y="3566160"/>
            <a:ext cx="57607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abstract theory. More guilt. More 'just listen more.' They are already listening.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7200" y="4846320"/>
            <a:ext cx="6858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MIDDLE GROUND  ·  FACILITATOR DECK  ·  LICENSED USE ONLY</a:t>
            </a:r>
            <a:endParaRPr lang="en-US" sz="700" dirty="0"/>
          </a:p>
        </p:txBody>
      </p:sp>
      <p:sp>
        <p:nvSpPr>
          <p:cNvPr id="17" name="Text 15"/>
          <p:cNvSpPr/>
          <p:nvPr/>
        </p:nvSpPr>
        <p:spPr>
          <a:xfrm>
            <a:off x="8321040" y="484632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E0D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3E6E4A"/>
          </a:solidFill>
          <a:ln w="12700">
            <a:solidFill>
              <a:srgbClr val="3E6E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84048" y="164592"/>
            <a:ext cx="8412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3E6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CORNER 03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84048" y="475488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Unconscious Default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384048" y="1170432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Invisibility Cost — not theirs. The cost paid by everyone else while they move through rooms freely.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84048" y="1536192"/>
            <a:ext cx="8394192" cy="10973"/>
          </a:xfrm>
          <a:prstGeom prst="rect">
            <a:avLst/>
          </a:prstGeom>
          <a:solidFill>
            <a:srgbClr val="2A2620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84048" y="1664208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3E6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THEY NEED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384048" y="1920240"/>
            <a:ext cx="4005072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Curiosity — invited in, not lectured at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Concrete experiences, not abstract arguments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silence — stop filling every gap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honest question: who never speaks in your meetings?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0" y="1664208"/>
            <a:ext cx="4206240" cy="1938528"/>
          </a:xfrm>
          <a:prstGeom prst="rect">
            <a:avLst/>
          </a:prstGeom>
          <a:solidFill>
            <a:srgbClr val="1D1A15"/>
          </a:solidFill>
          <a:ln w="9525">
            <a:solidFill>
              <a:srgbClr val="3E6E4A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736592" y="1792224"/>
            <a:ext cx="387705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3E6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POCKET SCRIPT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736592" y="2048256"/>
            <a:ext cx="3877056" cy="10973"/>
          </a:xfrm>
          <a:prstGeom prst="rect">
            <a:avLst/>
          </a:prstGeom>
          <a:solidFill>
            <a:srgbClr val="2A2620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36592" y="2176272"/>
            <a:ext cx="3877056" cy="1353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"I noticed [name] was interrupted.</a:t>
            </a:r>
            <a:endParaRPr lang="en-US" sz="1500" dirty="0"/>
          </a:p>
          <a:p>
            <a:pPr indent="0" marL="0">
              <a:buNone/>
            </a:pPr>
            <a:r>
              <a:rPr lang="en-US" sz="1500" i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Let's go back to you."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384048" y="3493008"/>
            <a:ext cx="8394192" cy="804672"/>
          </a:xfrm>
          <a:prstGeom prst="rect">
            <a:avLst/>
          </a:prstGeom>
          <a:solidFill>
            <a:srgbClr val="120D0A"/>
          </a:solidFill>
          <a:ln w="6350">
            <a:solidFill>
              <a:srgbClr val="9E442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361188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9E44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WHAT THEY NEED: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2834640" y="3566160"/>
            <a:ext cx="57607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Being told they are privileged before they are curious. Shame closes the door.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7200" y="4846320"/>
            <a:ext cx="6858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MIDDLE GROUND  ·  FACILITATOR DECK  ·  LICENSED USE ONLY</a:t>
            </a:r>
            <a:endParaRPr lang="en-US" sz="700" dirty="0"/>
          </a:p>
        </p:txBody>
      </p:sp>
      <p:sp>
        <p:nvSpPr>
          <p:cNvPr id="17" name="Text 15"/>
          <p:cNvSpPr/>
          <p:nvPr/>
        </p:nvSpPr>
        <p:spPr>
          <a:xfrm>
            <a:off x="8321040" y="484632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E0D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5E3E7A"/>
          </a:solidFill>
          <a:ln w="12700">
            <a:solidFill>
              <a:srgbClr val="5E3E7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84048" y="164592"/>
            <a:ext cx="8412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5E3E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CORNER 04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84048" y="475488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In-Between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384048" y="1170432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Crossing Cost — translating, navigating, representing, never fully landing in either world.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84048" y="1536192"/>
            <a:ext cx="8394192" cy="10973"/>
          </a:xfrm>
          <a:prstGeom prst="rect">
            <a:avLst/>
          </a:prstGeom>
          <a:solidFill>
            <a:srgbClr val="2A2620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84048" y="1664208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5E3E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THEY NEED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384048" y="1920240"/>
            <a:ext cx="4005072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Recognition — someone to name where they are standing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map that says: the middle is not confusion, it is a location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Permission to stop explaining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Permission to stand in the middle without being asked to pick a side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0" y="1664208"/>
            <a:ext cx="4206240" cy="1938528"/>
          </a:xfrm>
          <a:prstGeom prst="rect">
            <a:avLst/>
          </a:prstGeom>
          <a:solidFill>
            <a:srgbClr val="1D1A15"/>
          </a:solidFill>
          <a:ln w="9525">
            <a:solidFill>
              <a:srgbClr val="5E3E7A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736592" y="1792224"/>
            <a:ext cx="387705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5E3E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POCKET SCRIPT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736592" y="2048256"/>
            <a:ext cx="3877056" cy="10973"/>
          </a:xfrm>
          <a:prstGeom prst="rect">
            <a:avLst/>
          </a:prstGeom>
          <a:solidFill>
            <a:srgbClr val="2A2620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36592" y="2176272"/>
            <a:ext cx="3877056" cy="1353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"I understand both sides of this.</a:t>
            </a:r>
            <a:endParaRPr lang="en-US" sz="1500" dirty="0"/>
          </a:p>
          <a:p>
            <a:pPr indent="0" marL="0">
              <a:buNone/>
            </a:pPr>
            <a:r>
              <a:rPr lang="en-US" sz="1500" i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That does not mean I have no side.</a:t>
            </a:r>
            <a:endParaRPr lang="en-US" sz="1500" dirty="0"/>
          </a:p>
          <a:p>
            <a:pPr indent="0" marL="0">
              <a:buNone/>
            </a:pPr>
            <a:r>
              <a:rPr lang="en-US" sz="1500" i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 means I am paying the cost of the crossing."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384048" y="3493008"/>
            <a:ext cx="8394192" cy="804672"/>
          </a:xfrm>
          <a:prstGeom prst="rect">
            <a:avLst/>
          </a:prstGeom>
          <a:solidFill>
            <a:srgbClr val="120D0A"/>
          </a:solidFill>
          <a:ln w="6350">
            <a:solidFill>
              <a:srgbClr val="9E442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361188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9E44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WHAT THEY NEED: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2834640" y="3566160"/>
            <a:ext cx="57607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Being asked to pick a side. Being the bridge for free. Being both translation service and cultural guide.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7200" y="4846320"/>
            <a:ext cx="6858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MIDDLE GROUND  ·  FACILITATOR DECK  ·  LICENSED USE ONLY</a:t>
            </a:r>
            <a:endParaRPr lang="en-US" sz="700" dirty="0"/>
          </a:p>
        </p:txBody>
      </p:sp>
      <p:sp>
        <p:nvSpPr>
          <p:cNvPr id="17" name="Text 15"/>
          <p:cNvSpPr/>
          <p:nvPr/>
        </p:nvSpPr>
        <p:spPr>
          <a:xfrm>
            <a:off x="8321040" y="484632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E0D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82880"/>
            <a:ext cx="8046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ACTIVITY  ·  10 MINUTES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512064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Find Your Corner.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548640" y="10972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Individual quiz, then pair conversation.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1508760"/>
            <a:ext cx="8046720" cy="585216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58368" y="1618488"/>
            <a:ext cx="365760" cy="36576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8368" y="1618488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E0D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170432" y="1664208"/>
            <a:ext cx="7223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to middle-ground.pages.dev on your phone or laptop.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2203704"/>
            <a:ext cx="8046720" cy="585216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58368" y="2313432"/>
            <a:ext cx="365760" cy="36576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58368" y="231343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E0D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170432" y="2359152"/>
            <a:ext cx="7223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the corner quiz — 5 questions, takes about 3 minutes. Be honest.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48640" y="2898648"/>
            <a:ext cx="8046720" cy="585216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58368" y="3008376"/>
            <a:ext cx="365760" cy="36576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58368" y="3008376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E0D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70432" y="3054096"/>
            <a:ext cx="7223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 your corner. You do not have to share it with anyone.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548640" y="3593592"/>
            <a:ext cx="8046720" cy="585216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58368" y="3703320"/>
            <a:ext cx="365760" cy="36576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37033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E0D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170432" y="3749040"/>
            <a:ext cx="7223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 to the person beside you. Share one sentence: what resonated, or what surprised you.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548640" y="4288536"/>
            <a:ext cx="8046720" cy="585216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58368" y="4398264"/>
            <a:ext cx="365760" cy="36576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58368" y="4398264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E0D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1170432" y="4443984"/>
            <a:ext cx="7223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Debrief as a room. The facilitator asks: which corner came up most?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457200" y="4846320"/>
            <a:ext cx="6858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MIDDLE GROUND  ·  FACILITATOR DECK  ·  LICENSED USE ONLY</a:t>
            </a:r>
            <a:endParaRPr lang="en-US" sz="700" dirty="0"/>
          </a:p>
        </p:txBody>
      </p:sp>
      <p:sp>
        <p:nvSpPr>
          <p:cNvPr id="27" name="Text 25"/>
          <p:cNvSpPr/>
          <p:nvPr/>
        </p:nvSpPr>
        <p:spPr>
          <a:xfrm>
            <a:off x="8321040" y="484632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E0D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3E6E4A"/>
          </a:solidFill>
          <a:ln w="12700">
            <a:solidFill>
              <a:srgbClr val="3E6E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1691640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3E6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THREE  ·  1:10 – 1:35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11480" y="2029968"/>
            <a:ext cx="8321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Toolkit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411480" y="3127248"/>
            <a:ext cx="8321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8AD9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Six strategies. A phrasebook. Scripts for every moment you freeze.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4846320"/>
            <a:ext cx="6858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MIDDLE GROUND  ·  FACILITATOR DECK  ·  LICENSED USE ONLY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8321040" y="484632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E0D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3E6E4A"/>
          </a:solidFill>
          <a:ln w="12700">
            <a:solidFill>
              <a:srgbClr val="3E6E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82880"/>
            <a:ext cx="8046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3E6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SIX STRATEGIES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512064"/>
            <a:ext cx="8046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full toolkit is in Part Three of the book.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This is the shape of it.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48640" y="1353312"/>
            <a:ext cx="2633472" cy="1627632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353312"/>
            <a:ext cx="2633472" cy="50292"/>
          </a:xfrm>
          <a:prstGeom prst="rect">
            <a:avLst/>
          </a:prstGeom>
          <a:solidFill>
            <a:srgbClr val="3E6E4A"/>
          </a:solidFill>
          <a:ln w="12700">
            <a:solidFill>
              <a:srgbClr val="3E6E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13232" y="1481328"/>
            <a:ext cx="548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E6E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13232" y="1883664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Opening Sentence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13232" y="2249424"/>
            <a:ext cx="2331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the Cost of Entry before the meeting starts. Say it aloud. This alone changes the room.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364992" y="1353312"/>
            <a:ext cx="2633472" cy="1627632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364992" y="1353312"/>
            <a:ext cx="2633472" cy="50292"/>
          </a:xfrm>
          <a:prstGeom prst="rect">
            <a:avLst/>
          </a:prstGeom>
          <a:solidFill>
            <a:srgbClr val="3E6E4A"/>
          </a:solidFill>
          <a:ln w="12700">
            <a:solidFill>
              <a:srgbClr val="3E6E4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529584" y="1481328"/>
            <a:ext cx="548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E6E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529584" y="1883664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Repair Protocol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529584" y="2249424"/>
            <a:ext cx="2331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Things will go wrong. Stop. Name it. Centre the person. Move forward. Do not skip any step.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181344" y="1353312"/>
            <a:ext cx="2633472" cy="1627632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81344" y="1353312"/>
            <a:ext cx="2633472" cy="50292"/>
          </a:xfrm>
          <a:prstGeom prst="rect">
            <a:avLst/>
          </a:prstGeom>
          <a:solidFill>
            <a:srgbClr val="3E6E4A"/>
          </a:solidFill>
          <a:ln w="12700">
            <a:solidFill>
              <a:srgbClr val="3E6E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345936" y="1481328"/>
            <a:ext cx="548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E6E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6345936" y="1883664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Boundaries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345936" y="2249424"/>
            <a:ext cx="2331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boundary is not a wall. It is a gate with a lock that you control. Practise the gate.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48640" y="3136392"/>
            <a:ext cx="2633472" cy="1627632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48640" y="3136392"/>
            <a:ext cx="2633472" cy="50292"/>
          </a:xfrm>
          <a:prstGeom prst="rect">
            <a:avLst/>
          </a:prstGeom>
          <a:solidFill>
            <a:srgbClr val="3E6E4A"/>
          </a:solidFill>
          <a:ln w="12700">
            <a:solidFill>
              <a:srgbClr val="3E6E4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13232" y="3264408"/>
            <a:ext cx="548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E6E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713232" y="3666744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Kindness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13232" y="4032504"/>
            <a:ext cx="2331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Warmth with a brain. Kindness that does not burn you out. Not decoration — investment.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364992" y="3136392"/>
            <a:ext cx="2633472" cy="1627632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364992" y="3136392"/>
            <a:ext cx="2633472" cy="50292"/>
          </a:xfrm>
          <a:prstGeom prst="rect">
            <a:avLst/>
          </a:prstGeom>
          <a:solidFill>
            <a:srgbClr val="3E6E4A"/>
          </a:solidFill>
          <a:ln w="12700">
            <a:solidFill>
              <a:srgbClr val="3E6E4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529584" y="3264408"/>
            <a:ext cx="548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E6E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3529584" y="3666744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Competence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3529584" y="4032504"/>
            <a:ext cx="2331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the reading before asking Corner One to teach you. That is not kindness. That is labour transfer.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6181344" y="3136392"/>
            <a:ext cx="2633472" cy="1627632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6181344" y="3136392"/>
            <a:ext cx="2633472" cy="50292"/>
          </a:xfrm>
          <a:prstGeom prst="rect">
            <a:avLst/>
          </a:prstGeom>
          <a:solidFill>
            <a:srgbClr val="3E6E4A"/>
          </a:solidFill>
          <a:ln w="12700">
            <a:solidFill>
              <a:srgbClr val="3E6E4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345936" y="3264408"/>
            <a:ext cx="548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E6E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2200" dirty="0"/>
          </a:p>
        </p:txBody>
      </p:sp>
      <p:sp>
        <p:nvSpPr>
          <p:cNvPr id="33" name="Text 31"/>
          <p:cNvSpPr/>
          <p:nvPr/>
        </p:nvSpPr>
        <p:spPr>
          <a:xfrm>
            <a:off x="6345936" y="3666744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Phrasebook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6345936" y="4032504"/>
            <a:ext cx="23317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Exact scripts for every corner, every room, every moment you open your mouth and nothing comes.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57200" y="4846320"/>
            <a:ext cx="6858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MIDDLE GROUND  ·  FACILITATOR DECK  ·  LICENSED USE ONLY</a:t>
            </a:r>
            <a:endParaRPr lang="en-US" sz="700" dirty="0"/>
          </a:p>
        </p:txBody>
      </p:sp>
      <p:sp>
        <p:nvSpPr>
          <p:cNvPr id="36" name="Text 34"/>
          <p:cNvSpPr/>
          <p:nvPr/>
        </p:nvSpPr>
        <p:spPr>
          <a:xfrm>
            <a:off x="8321040" y="484632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E0D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3E6E4A"/>
          </a:solidFill>
          <a:ln w="12700">
            <a:solidFill>
              <a:srgbClr val="3E6E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82880"/>
            <a:ext cx="8046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3E6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01  ·  PRACTICE SLIDE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50292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Opening Sentence.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548640" y="1170432"/>
            <a:ext cx="8046720" cy="1572768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170432"/>
            <a:ext cx="64008" cy="1572768"/>
          </a:xfrm>
          <a:prstGeom prst="rect">
            <a:avLst/>
          </a:prstGeom>
          <a:solidFill>
            <a:srgbClr val="3E6E4A"/>
          </a:solidFill>
          <a:ln w="12700">
            <a:solidFill>
              <a:srgbClr val="3E6E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49808" y="1280160"/>
            <a:ext cx="7662672" cy="1353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"Before we start, I want to say something. For some people in this room, speaking up costs something. I want to lower that cost. Here is how we will run this meeting."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48640" y="2880360"/>
            <a:ext cx="8046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3E6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YOU SAY THIS, THREE THINGS HAPPEN: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548640" y="3218688"/>
            <a:ext cx="2633472" cy="1298448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13232" y="3328416"/>
            <a:ext cx="2331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E6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Corner One hears: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713232" y="3639312"/>
            <a:ext cx="23317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Someone sees me. Someone knows I am calculating.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364992" y="3218688"/>
            <a:ext cx="2633472" cy="1298448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529584" y="3328416"/>
            <a:ext cx="2331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E6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Corner Three hears: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529584" y="3639312"/>
            <a:ext cx="23317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rules just changed.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6181344" y="3218688"/>
            <a:ext cx="2633472" cy="1298448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345936" y="3328416"/>
            <a:ext cx="2331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3E6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hear: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345936" y="3639312"/>
            <a:ext cx="23317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sound of your own commitment. Now you have to follow through.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57200" y="4846320"/>
            <a:ext cx="6858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MIDDLE GROUND  ·  FACILITATOR DECK  ·  LICENSED USE ONLY</a:t>
            </a:r>
            <a:endParaRPr lang="en-US" sz="700" dirty="0"/>
          </a:p>
        </p:txBody>
      </p:sp>
      <p:sp>
        <p:nvSpPr>
          <p:cNvPr id="19" name="Text 17"/>
          <p:cNvSpPr/>
          <p:nvPr/>
        </p:nvSpPr>
        <p:spPr>
          <a:xfrm>
            <a:off x="8321040" y="484632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E0D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3E6E4A"/>
          </a:solidFill>
          <a:ln w="12700">
            <a:solidFill>
              <a:srgbClr val="3E6E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82880"/>
            <a:ext cx="8046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3E6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02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502920"/>
            <a:ext cx="8046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Repair Protocol.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548640" y="1069848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Things will go wrong. This is not failure. This is what you do.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1463040"/>
            <a:ext cx="8046720" cy="621792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1463040"/>
            <a:ext cx="64008" cy="6217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49808" y="1545336"/>
            <a:ext cx="1920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Stop.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788920" y="1545336"/>
            <a:ext cx="5669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Pause the meeting. Say: "I need to pause for a moment." Do not keep going.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2194560"/>
            <a:ext cx="8046720" cy="621792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2194560"/>
            <a:ext cx="64008" cy="6217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9808" y="2276856"/>
            <a:ext cx="1920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Name what happened.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788920" y="2276856"/>
            <a:ext cx="5669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"Something just happened that I want to address." No editorialising. Just name it.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2926080"/>
            <a:ext cx="8046720" cy="621792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48640" y="2926080"/>
            <a:ext cx="64008" cy="6217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49808" y="3008376"/>
            <a:ext cx="1920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Centre the person.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2788920" y="3008376"/>
            <a:ext cx="5669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"[Name], I want to hear what you were saying. Please continue."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548640" y="3657600"/>
            <a:ext cx="8046720" cy="621792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48640" y="3657600"/>
            <a:ext cx="64008" cy="6217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49808" y="3739896"/>
            <a:ext cx="1920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Address the pattern.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2788920" y="3739896"/>
            <a:ext cx="5669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"We are going to keep to our rule: one person speaks at a time."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548640" y="4389120"/>
            <a:ext cx="8046720" cy="621792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48640" y="4389120"/>
            <a:ext cx="64008" cy="6217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49808" y="4471416"/>
            <a:ext cx="19202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Move forward.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2788920" y="4471416"/>
            <a:ext cx="5669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not dwell. Do not lecture. The repair is complete. Continue the meeting.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457200" y="4846320"/>
            <a:ext cx="6858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MIDDLE GROUND  ·  FACILITATOR DECK  ·  LICENSED USE ONLY</a:t>
            </a:r>
            <a:endParaRPr lang="en-US" sz="700" dirty="0"/>
          </a:p>
        </p:txBody>
      </p:sp>
      <p:sp>
        <p:nvSpPr>
          <p:cNvPr id="27" name="Text 25"/>
          <p:cNvSpPr/>
          <p:nvPr/>
        </p:nvSpPr>
        <p:spPr>
          <a:xfrm>
            <a:off x="8321040" y="484632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E0D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5E3E7A"/>
          </a:solidFill>
          <a:ln w="12700">
            <a:solidFill>
              <a:srgbClr val="5E3E7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1691640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5E3E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FOUR  ·  1:35 – 1:50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11480" y="2029968"/>
            <a:ext cx="8321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Crossing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411480" y="3127248"/>
            <a:ext cx="8321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8AD9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are you taking back to your room tomorrow?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4846320"/>
            <a:ext cx="6858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MIDDLE GROUND  ·  FACILITATOR DECK  ·  LICENSED USE ONLY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8321040" y="484632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E0D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5E3E7A"/>
          </a:solidFill>
          <a:ln w="12700">
            <a:solidFill>
              <a:srgbClr val="5E3E7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82880"/>
            <a:ext cx="8046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5E3E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CROSSING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502920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action. This week. Based on your corner.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207008"/>
            <a:ext cx="4114800" cy="1755648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207008"/>
            <a:ext cx="4114800" cy="50292"/>
          </a:xfrm>
          <a:prstGeom prst="rect">
            <a:avLst/>
          </a:prstGeom>
          <a:solidFill>
            <a:srgbClr val="9E4428"/>
          </a:solidFill>
          <a:ln w="12700">
            <a:solidFill>
              <a:srgbClr val="9E442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1335024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9E44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CORNER ONE  ·  ONE CROSSING THIS WEEK: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731520" y="1664208"/>
            <a:ext cx="3749040" cy="11704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Let one thing be someone else's job this week. Name it. Put it down. Do not pick it back up.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892040" y="1207008"/>
            <a:ext cx="4114800" cy="1755648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892040" y="1207008"/>
            <a:ext cx="4114800" cy="50292"/>
          </a:xfrm>
          <a:prstGeom prst="rect">
            <a:avLst/>
          </a:prstGeom>
          <a:solidFill>
            <a:srgbClr val="2E6490"/>
          </a:solidFill>
          <a:ln w="12700">
            <a:solidFill>
              <a:srgbClr val="2E649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74920" y="1335024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2E6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CORNER TWO  ·  ONE CROSSING THIS WEEK: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5074920" y="1664208"/>
            <a:ext cx="3749040" cy="11704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Use the script without changing it. Say it exactly as written. Once. Then see what happens.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48640" y="3127248"/>
            <a:ext cx="4114800" cy="1755648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48640" y="3127248"/>
            <a:ext cx="4114800" cy="50292"/>
          </a:xfrm>
          <a:prstGeom prst="rect">
            <a:avLst/>
          </a:prstGeom>
          <a:solidFill>
            <a:srgbClr val="3E6E4A"/>
          </a:solidFill>
          <a:ln w="12700">
            <a:solidFill>
              <a:srgbClr val="3E6E4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31520" y="3255264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3E6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CORNER THREE  ·  ONE CROSSING THIS WEEK: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731520" y="3584448"/>
            <a:ext cx="3749040" cy="11704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Count how many times you speak in your next meeting. Then count everyone else. Compare.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4892040" y="3127248"/>
            <a:ext cx="4114800" cy="1755648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892040" y="3127248"/>
            <a:ext cx="4114800" cy="50292"/>
          </a:xfrm>
          <a:prstGeom prst="rect">
            <a:avLst/>
          </a:prstGeom>
          <a:solidFill>
            <a:srgbClr val="5E3E7A"/>
          </a:solidFill>
          <a:ln w="12700">
            <a:solidFill>
              <a:srgbClr val="5E3E7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074920" y="3255264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5E3E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CORNER FOUR  ·  ONE CROSSING THIS WEEK: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5074920" y="3584448"/>
            <a:ext cx="3749040" cy="11704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Say this sentence to one person this week: 'I am standing in the middle. That is not weakness.'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57200" y="4846320"/>
            <a:ext cx="6858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MIDDLE GROUND  ·  FACILITATOR DECK  ·  LICENSED USE ONLY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8321040" y="484632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E0D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201168"/>
            <a:ext cx="8046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YOU BEGIN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530352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things before you step in front of a room.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261872"/>
            <a:ext cx="2633472" cy="1627632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261872"/>
            <a:ext cx="2633472" cy="502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13232" y="1389888"/>
            <a:ext cx="548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13232" y="1792224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the book first.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13232" y="2157984"/>
            <a:ext cx="2331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Parts One, Two, and Three minimum. You cannot facilitate what you have not lived. The room will know.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364992" y="1261872"/>
            <a:ext cx="2633472" cy="1627632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364992" y="1261872"/>
            <a:ext cx="2633472" cy="502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529584" y="1389888"/>
            <a:ext cx="548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529584" y="1792224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your own corner.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529584" y="2157984"/>
            <a:ext cx="2331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the quiz at middle-ground.pages.dev before this workshop. Be honest. Your corner will show up in the room.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181344" y="1261872"/>
            <a:ext cx="2633472" cy="1627632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81344" y="1261872"/>
            <a:ext cx="2633472" cy="502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345936" y="1389888"/>
            <a:ext cx="548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6345936" y="1792224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the room physically.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345936" y="2157984"/>
            <a:ext cx="2331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 tables or horseshoe. No rows. Power is spatial. If the room is in rows, the workshop will be in rows.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938528" y="3044952"/>
            <a:ext cx="2633472" cy="1627632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1938528" y="3044952"/>
            <a:ext cx="2633472" cy="502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103120" y="3172968"/>
            <a:ext cx="548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2103120" y="3575304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Print the handouts.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2103120" y="3941064"/>
            <a:ext cx="2331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Corner Card per participant. Available in your Facilitator Licence materials. People need something to hold.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754880" y="3044952"/>
            <a:ext cx="2633472" cy="1627632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754880" y="3044952"/>
            <a:ext cx="2633472" cy="502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919472" y="3172968"/>
            <a:ext cx="5486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4919472" y="3575304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 discomfort.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4919472" y="3941064"/>
            <a:ext cx="2331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nobody shifts in their seat during this workshop, you have not done it right. Discomfort is not failure. It is the work.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457200" y="4846320"/>
            <a:ext cx="6858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MIDDLE GROUND  ·  FACILITATOR DECK  ·  LICENSED USE ONLY</a:t>
            </a:r>
            <a:endParaRPr lang="en-US" sz="700" dirty="0"/>
          </a:p>
        </p:txBody>
      </p:sp>
      <p:sp>
        <p:nvSpPr>
          <p:cNvPr id="31" name="Text 29"/>
          <p:cNvSpPr/>
          <p:nvPr/>
        </p:nvSpPr>
        <p:spPr>
          <a:xfrm>
            <a:off x="8321040" y="484632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E0D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82880"/>
            <a:ext cx="8046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  ·  1:50 – 2:00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502920"/>
            <a:ext cx="8046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sentence. Write it down.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548640" y="1207008"/>
            <a:ext cx="8046720" cy="1170432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207008"/>
            <a:ext cx="64008" cy="117043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49808" y="1316736"/>
            <a:ext cx="7662672" cy="9509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Ask everyone to write one sentence on their handout. Not a goal. Not a plan. Not a promise to change the whole system.</a:t>
            </a:r>
            <a:endParaRPr lang="en-US" sz="1600" dirty="0"/>
          </a:p>
          <a:p>
            <a:pPr indent="0" marL="0">
              <a:buNone/>
            </a:pP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sentence that begins:  "This week, I will..."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2468880"/>
            <a:ext cx="8046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FACILITATOR NOTE: Do not collect these. Do not ask people to share unless they offer. The commitment belongs to them.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907792"/>
            <a:ext cx="4114800" cy="777240"/>
          </a:xfrm>
          <a:prstGeom prst="rect">
            <a:avLst/>
          </a:prstGeom>
          <a:solidFill>
            <a:srgbClr val="120E0A"/>
          </a:solidFill>
          <a:ln w="6350">
            <a:solidFill>
              <a:srgbClr val="9E442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85800" y="3017520"/>
            <a:ext cx="384048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9E44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C1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115568" y="3054096"/>
            <a:ext cx="340156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B8AD9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"This week I will let one thing be someone else's job."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892040" y="2907792"/>
            <a:ext cx="4114800" cy="777240"/>
          </a:xfrm>
          <a:prstGeom prst="rect">
            <a:avLst/>
          </a:prstGeom>
          <a:solidFill>
            <a:srgbClr val="120E0A"/>
          </a:solidFill>
          <a:ln w="6350">
            <a:solidFill>
              <a:srgbClr val="2E649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0" y="3017520"/>
            <a:ext cx="384048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E64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C2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458968" y="3054096"/>
            <a:ext cx="340156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B8AD9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"This week I will use the script without changing it."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48640" y="3822192"/>
            <a:ext cx="4114800" cy="777240"/>
          </a:xfrm>
          <a:prstGeom prst="rect">
            <a:avLst/>
          </a:prstGeom>
          <a:solidFill>
            <a:srgbClr val="120E0A"/>
          </a:solidFill>
          <a:ln w="6350">
            <a:solidFill>
              <a:srgbClr val="3E6E4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85800" y="3931920"/>
            <a:ext cx="384048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E6E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115568" y="3968496"/>
            <a:ext cx="340156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B8AD9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"This week I will count who speaks and who doesn't."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892040" y="3822192"/>
            <a:ext cx="4114800" cy="777240"/>
          </a:xfrm>
          <a:prstGeom prst="rect">
            <a:avLst/>
          </a:prstGeom>
          <a:solidFill>
            <a:srgbClr val="120E0A"/>
          </a:solidFill>
          <a:ln w="6350">
            <a:solidFill>
              <a:srgbClr val="5E3E7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029200" y="3931920"/>
            <a:ext cx="384048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5E3E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C4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5458968" y="3968496"/>
            <a:ext cx="340156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B8AD9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"This week I will name where I am standing."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57200" y="4846320"/>
            <a:ext cx="6858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MIDDLE GROUND  ·  FACILITATOR DECK  ·  LICENSED USE ONLY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8321040" y="484632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E0D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82880"/>
            <a:ext cx="8046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FACILITATOR LICENCE  ·  NZ$997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502920"/>
            <a:ext cx="8046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Everything you need to run this workshop.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234440"/>
            <a:ext cx="4114800" cy="1097280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234440"/>
            <a:ext cx="4114800" cy="502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1344168"/>
            <a:ext cx="34747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078992" y="1362456"/>
            <a:ext cx="3429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Book — all five parts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78992" y="1737360"/>
            <a:ext cx="3429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full framework. Parts One through Five. Your credential as a facilitator.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892040" y="1234440"/>
            <a:ext cx="4114800" cy="1097280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892040" y="1234440"/>
            <a:ext cx="4114800" cy="502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0" y="1344168"/>
            <a:ext cx="34747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5422392" y="1362456"/>
            <a:ext cx="3429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Commercial licence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422392" y="1737360"/>
            <a:ext cx="3429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right to use the Three Corners framework in paid workshops and training.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48640" y="2496312"/>
            <a:ext cx="4114800" cy="1097280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48640" y="2496312"/>
            <a:ext cx="4114800" cy="502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85800" y="2606040"/>
            <a:ext cx="34747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1078992" y="2624328"/>
            <a:ext cx="3429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slide deck — editable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078992" y="2999232"/>
            <a:ext cx="3429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Rebrandable PowerPoint. Add your name, your logo, your organisation.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892040" y="2496312"/>
            <a:ext cx="4114800" cy="1097280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892040" y="2496312"/>
            <a:ext cx="4114800" cy="502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0" y="2606040"/>
            <a:ext cx="34747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5422392" y="2624328"/>
            <a:ext cx="3429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Facilitator Guide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422392" y="2999232"/>
            <a:ext cx="3429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2-hour runsheet with timing notes and facilitation guidance.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48640" y="3758184"/>
            <a:ext cx="4114800" cy="1097280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548640" y="3758184"/>
            <a:ext cx="4114800" cy="502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85800" y="3867912"/>
            <a:ext cx="34747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1078992" y="3886200"/>
            <a:ext cx="3429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Participant handouts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1078992" y="4261104"/>
            <a:ext cx="3429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Corner Cards, commitment sheets, pocket script cards. Print and use.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892040" y="3758184"/>
            <a:ext cx="4114800" cy="1097280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892040" y="3758184"/>
            <a:ext cx="4114800" cy="502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029200" y="3867912"/>
            <a:ext cx="347472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2000" dirty="0"/>
          </a:p>
        </p:txBody>
      </p:sp>
      <p:sp>
        <p:nvSpPr>
          <p:cNvPr id="33" name="Text 31"/>
          <p:cNvSpPr/>
          <p:nvPr/>
        </p:nvSpPr>
        <p:spPr>
          <a:xfrm>
            <a:off x="5422392" y="3886200"/>
            <a:ext cx="3429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96 Sector PDFs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5422392" y="4261104"/>
            <a:ext cx="3429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corner × every sector × Manager and Worker editions.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548640" y="4828032"/>
            <a:ext cx="4572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pkth.gumroad.com/l/sqymlp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57200" y="4846320"/>
            <a:ext cx="6858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MIDDLE GROUND  ·  FACILITATOR DECK  ·  LICENSED USE ONLY</a:t>
            </a:r>
            <a:endParaRPr lang="en-US" sz="700" dirty="0"/>
          </a:p>
        </p:txBody>
      </p:sp>
      <p:sp>
        <p:nvSpPr>
          <p:cNvPr id="37" name="Text 35"/>
          <p:cNvSpPr/>
          <p:nvPr/>
        </p:nvSpPr>
        <p:spPr>
          <a:xfrm>
            <a:off x="8321040" y="484632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E0D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82880"/>
            <a:ext cx="8046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 REFERENCE  ·  GLOSSARY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502920"/>
            <a:ext cx="80467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Terms you will use in the room.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170432"/>
            <a:ext cx="4114800" cy="841248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13232" y="1261872"/>
            <a:ext cx="376732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of Entry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13232" y="1572768"/>
            <a:ext cx="376732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silent calculation some people make before speaking. Will this cost me energy? Dignity? Silence?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892040" y="1170432"/>
            <a:ext cx="4114800" cy="841248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56632" y="1261872"/>
            <a:ext cx="376732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Corner One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056632" y="1572768"/>
            <a:ext cx="376732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Exhausted Striver. Tired of code-switching. Tired of carrying the load. Been explaining for years.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130552"/>
            <a:ext cx="4114800" cy="841248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13232" y="2221992"/>
            <a:ext cx="376732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Corner Two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713232" y="2532888"/>
            <a:ext cx="376732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Anxious Ally. Wants to get it right. Scared of getting it wrong. Freezes at the door.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892040" y="2130552"/>
            <a:ext cx="4114800" cy="841248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56632" y="2221992"/>
            <a:ext cx="376732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Corner Three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056632" y="2532888"/>
            <a:ext cx="376732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Unconscious Default. Does not think they need help. Treats everyone the same. Has never had to calculate.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48640" y="3090672"/>
            <a:ext cx="4114800" cy="841248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13232" y="3182112"/>
            <a:ext cx="376732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Corner Four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13232" y="3493008"/>
            <a:ext cx="376732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In-Between. Has lived multiple lives. Refuses to pick a side. The middle ground.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892040" y="3090672"/>
            <a:ext cx="4114800" cy="841248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56632" y="3182112"/>
            <a:ext cx="376732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Middle Ground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056632" y="3493008"/>
            <a:ext cx="376732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space where the Cost of Entry is known, named, and the same for everyone.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48640" y="4050792"/>
            <a:ext cx="4114800" cy="841248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13232" y="4142232"/>
            <a:ext cx="376732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Kindness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713232" y="4453128"/>
            <a:ext cx="376732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Warmth with a brain. Kindness that does not burn you out.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892040" y="4050792"/>
            <a:ext cx="4114800" cy="841248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056632" y="4142232"/>
            <a:ext cx="376732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Repair Protocol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056632" y="4453128"/>
            <a:ext cx="376732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Stop. Name what happened. Name the impact. Say what you will do differently. Thank them.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57200" y="4846320"/>
            <a:ext cx="6858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MIDDLE GROUND  ·  FACILITATOR DECK  ·  LICENSED USE ONLY</a:t>
            </a:r>
            <a:endParaRPr lang="en-US" sz="700" dirty="0"/>
          </a:p>
        </p:txBody>
      </p:sp>
      <p:sp>
        <p:nvSpPr>
          <p:cNvPr id="30" name="Text 28"/>
          <p:cNvSpPr/>
          <p:nvPr/>
        </p:nvSpPr>
        <p:spPr>
          <a:xfrm>
            <a:off x="8321040" y="484632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0E0D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82880"/>
            <a:ext cx="8046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FACILITATOR NOTES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502920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to do when it gets difficult.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170432"/>
            <a:ext cx="4114800" cy="1097280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170432"/>
            <a:ext cx="64008" cy="10972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49808" y="1261872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someone cries.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49808" y="1591056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Pause. Say: "Take your time. We are not in a hurry." Do not move on immediately. Let the room sit with it.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892040" y="1170432"/>
            <a:ext cx="4114800" cy="1097280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892040" y="1170432"/>
            <a:ext cx="64008" cy="10972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93208" y="1261872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someone gets defensive.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093208" y="1591056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not argue. Say: "I hear that. Let's keep going." Defensiveness means something landed.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48640" y="2432304"/>
            <a:ext cx="4114800" cy="1097280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48640" y="2432304"/>
            <a:ext cx="64008" cy="10972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49808" y="2523744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 room goes silent.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49808" y="2852928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Wait. Count to ten before you speak. Silence is not failure. It is processing. Let it breathe.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892040" y="2432304"/>
            <a:ext cx="4114800" cy="1097280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892040" y="2432304"/>
            <a:ext cx="64008" cy="10972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093208" y="2523744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someone asks your corner.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093208" y="2852928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Tell them. Honestly. You cannot ask a room to be vulnerable if you are not willing to go first.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48640" y="3694176"/>
            <a:ext cx="4114800" cy="1097280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48640" y="3694176"/>
            <a:ext cx="64008" cy="10972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49808" y="3785616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someone says 'this doesn't apply to us.'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49808" y="4114800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Say: "Let's test it. How many times did [name] speak in your last meeting?"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892040" y="3694176"/>
            <a:ext cx="4114800" cy="1097280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892040" y="3694176"/>
            <a:ext cx="64008" cy="10972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093208" y="3785616"/>
            <a:ext cx="3749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 session runs long.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093208" y="4114800"/>
            <a:ext cx="3749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Cut the crossing activity. Never cut the commitment at the end. The commitment is the whole point.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57200" y="4846320"/>
            <a:ext cx="6858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MIDDLE GROUND  ·  FACILITATOR DECK  ·  LICENSED USE ONLY</a:t>
            </a:r>
            <a:endParaRPr lang="en-US" sz="700" dirty="0"/>
          </a:p>
        </p:txBody>
      </p:sp>
      <p:sp>
        <p:nvSpPr>
          <p:cNvPr id="30" name="Text 28"/>
          <p:cNvSpPr/>
          <p:nvPr/>
        </p:nvSpPr>
        <p:spPr>
          <a:xfrm>
            <a:off x="8321040" y="484632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0E0D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30352" y="502920"/>
            <a:ext cx="12802" cy="4160520"/>
          </a:xfrm>
          <a:prstGeom prst="rect">
            <a:avLst/>
          </a:prstGeom>
          <a:solidFill>
            <a:srgbClr val="7A6228"/>
          </a:solidFill>
          <a:ln w="12700">
            <a:solidFill>
              <a:srgbClr val="7A62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13232" y="548640"/>
            <a:ext cx="7772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500" kern="0" dirty="0">
                <a:solidFill>
                  <a:srgbClr val="7A62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MIDDLE GROUND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13232" y="1005840"/>
            <a:ext cx="7772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cannot fix</a:t>
            </a:r>
            <a:endParaRPr lang="en-US" sz="5200" dirty="0"/>
          </a:p>
          <a:p>
            <a:pPr indent="0" marL="0">
              <a:buNone/>
            </a:pPr>
            <a:r>
              <a:rPr lang="en-US" sz="52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whole system.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713232" y="2542032"/>
            <a:ext cx="77724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i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But you can change your room.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713232" y="3273552"/>
            <a:ext cx="7772400" cy="10973"/>
          </a:xfrm>
          <a:prstGeom prst="rect">
            <a:avLst/>
          </a:prstGeom>
          <a:solidFill>
            <a:srgbClr val="7A6228"/>
          </a:solidFill>
          <a:ln w="12700">
            <a:solidFill>
              <a:srgbClr val="7A622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13232" y="3401568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middle-ground.pages.dev  ·  pkth.gumroad.com/l/sqymlp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13232" y="3767328"/>
            <a:ext cx="7772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Facilitator Licence: NZ$997  ·  Complete Book: NZ$99.99  ·  Part One: Free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13232" y="4800600"/>
            <a:ext cx="7772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The Middle Ground  ·  For facilitator use only  ·  Not for redistribution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E0D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201168"/>
            <a:ext cx="8046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2-HOUR RUNSHEET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530352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shape of the two hours.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48640" y="1188720"/>
            <a:ext cx="8046720" cy="457200"/>
          </a:xfrm>
          <a:prstGeom prst="rect">
            <a:avLst/>
          </a:prstGeom>
          <a:solidFill>
            <a:srgbClr val="1D1A15"/>
          </a:solidFill>
          <a:ln w="12700">
            <a:solidFill>
              <a:srgbClr val="1A181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188720"/>
            <a:ext cx="64008" cy="4572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49808" y="1280160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0:00 – 0:10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286000" y="1280160"/>
            <a:ext cx="4114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Welcome &amp; Ground Rules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492240" y="1280160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the cost. Set the container.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48640" y="1705356"/>
            <a:ext cx="8046720" cy="457200"/>
          </a:xfrm>
          <a:prstGeom prst="rect">
            <a:avLst/>
          </a:prstGeom>
          <a:solidFill>
            <a:srgbClr val="1D1A15"/>
          </a:solidFill>
          <a:ln w="12700">
            <a:solidFill>
              <a:srgbClr val="1A181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48640" y="1705356"/>
            <a:ext cx="64008" cy="457200"/>
          </a:xfrm>
          <a:prstGeom prst="rect">
            <a:avLst/>
          </a:prstGeom>
          <a:solidFill>
            <a:srgbClr val="9E4428"/>
          </a:solidFill>
          <a:ln w="12700">
            <a:solidFill>
              <a:srgbClr val="9E442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9808" y="1796796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0:10 – 0:30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286000" y="1796796"/>
            <a:ext cx="4114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One: The Cost of Entry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492240" y="1796796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costs to walk into a room.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48640" y="2221992"/>
            <a:ext cx="8046720" cy="457200"/>
          </a:xfrm>
          <a:prstGeom prst="rect">
            <a:avLst/>
          </a:prstGeom>
          <a:solidFill>
            <a:srgbClr val="1D1A15"/>
          </a:solidFill>
          <a:ln w="12700">
            <a:solidFill>
              <a:srgbClr val="1A1816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48640" y="2221992"/>
            <a:ext cx="64008" cy="457200"/>
          </a:xfrm>
          <a:prstGeom prst="rect">
            <a:avLst/>
          </a:prstGeom>
          <a:solidFill>
            <a:srgbClr val="2E6490"/>
          </a:solidFill>
          <a:ln w="12700">
            <a:solidFill>
              <a:srgbClr val="2E649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49808" y="2313432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0:30 – 0:55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286000" y="2313432"/>
            <a:ext cx="4114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Two: The Four Corners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492240" y="231343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your corner. Name it. Own it.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48640" y="2738628"/>
            <a:ext cx="8046720" cy="457200"/>
          </a:xfrm>
          <a:prstGeom prst="rect">
            <a:avLst/>
          </a:prstGeom>
          <a:solidFill>
            <a:srgbClr val="1D1A15"/>
          </a:solidFill>
          <a:ln w="12700">
            <a:solidFill>
              <a:srgbClr val="1A1816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48640" y="2738628"/>
            <a:ext cx="64008" cy="457200"/>
          </a:xfrm>
          <a:prstGeom prst="rect">
            <a:avLst/>
          </a:prstGeom>
          <a:solidFill>
            <a:srgbClr val="5C564E"/>
          </a:solidFill>
          <a:ln w="12700">
            <a:solidFill>
              <a:srgbClr val="5C564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49808" y="2830068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0:55 – 1:10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2286000" y="2830068"/>
            <a:ext cx="4114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492240" y="2830068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 it land. Do not fill the silence.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548640" y="3255264"/>
            <a:ext cx="8046720" cy="457200"/>
          </a:xfrm>
          <a:prstGeom prst="rect">
            <a:avLst/>
          </a:prstGeom>
          <a:solidFill>
            <a:srgbClr val="1D1A15"/>
          </a:solidFill>
          <a:ln w="12700">
            <a:solidFill>
              <a:srgbClr val="1A1816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48640" y="3255264"/>
            <a:ext cx="64008" cy="457200"/>
          </a:xfrm>
          <a:prstGeom prst="rect">
            <a:avLst/>
          </a:prstGeom>
          <a:solidFill>
            <a:srgbClr val="3E6E4A"/>
          </a:solidFill>
          <a:ln w="12700">
            <a:solidFill>
              <a:srgbClr val="3E6E4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49808" y="3346704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1:10 – 1:35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2286000" y="3346704"/>
            <a:ext cx="4114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Three: The Toolkit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6492240" y="3346704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Scripts. Strategies. One action.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548640" y="3771900"/>
            <a:ext cx="8046720" cy="457200"/>
          </a:xfrm>
          <a:prstGeom prst="rect">
            <a:avLst/>
          </a:prstGeom>
          <a:solidFill>
            <a:srgbClr val="1D1A15"/>
          </a:solidFill>
          <a:ln w="12700">
            <a:solidFill>
              <a:srgbClr val="1A1816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548640" y="3771900"/>
            <a:ext cx="64008" cy="457200"/>
          </a:xfrm>
          <a:prstGeom prst="rect">
            <a:avLst/>
          </a:prstGeom>
          <a:solidFill>
            <a:srgbClr val="5E3E7A"/>
          </a:solidFill>
          <a:ln w="12700">
            <a:solidFill>
              <a:srgbClr val="5E3E7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49808" y="3863340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1:35 – 1:50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2286000" y="3863340"/>
            <a:ext cx="4114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Crossing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6492240" y="3863340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are you taking back tomorrow?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548640" y="4288536"/>
            <a:ext cx="8046720" cy="457200"/>
          </a:xfrm>
          <a:prstGeom prst="rect">
            <a:avLst/>
          </a:prstGeom>
          <a:solidFill>
            <a:srgbClr val="1D1A15"/>
          </a:solidFill>
          <a:ln w="12700">
            <a:solidFill>
              <a:srgbClr val="1A1816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548640" y="4288536"/>
            <a:ext cx="64008" cy="4572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49808" y="4379976"/>
            <a:ext cx="1463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1:50 – 2:00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2286000" y="4379976"/>
            <a:ext cx="4114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 &amp; Commitments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6492240" y="4379976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sentence. Write it. Keep it.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457200" y="4846320"/>
            <a:ext cx="6858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MIDDLE GROUND  ·  FACILITATOR DECK  ·  LICENSED USE ONLY</a:t>
            </a:r>
            <a:endParaRPr lang="en-US" sz="700" dirty="0"/>
          </a:p>
        </p:txBody>
      </p:sp>
      <p:sp>
        <p:nvSpPr>
          <p:cNvPr id="41" name="Text 39"/>
          <p:cNvSpPr/>
          <p:nvPr/>
        </p:nvSpPr>
        <p:spPr>
          <a:xfrm>
            <a:off x="8321040" y="484632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E0D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9E4428"/>
          </a:solidFill>
          <a:ln w="12700">
            <a:solidFill>
              <a:srgbClr val="9E44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1691640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9E44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ONE  ·  0:10 – 0:30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11480" y="2029968"/>
            <a:ext cx="832104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Cost</a:t>
            </a:r>
            <a:endParaRPr lang="en-US" sz="6000" dirty="0"/>
          </a:p>
          <a:p>
            <a:pPr indent="0" marL="0">
              <a:buNone/>
            </a:pPr>
            <a:r>
              <a:rPr lang="en-US" sz="60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of Entry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411480" y="3858768"/>
            <a:ext cx="8321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8AD9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it costs to walk into a room and speak.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4846320"/>
            <a:ext cx="6858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MIDDLE GROUND  ·  FACILITATOR DECK  ·  LICENSED USE ONLY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8321040" y="484632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E0D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9E4428"/>
          </a:solidFill>
          <a:ln w="12700">
            <a:solidFill>
              <a:srgbClr val="9E44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82880"/>
            <a:ext cx="8046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9E44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COST OF ENTRY</a:t>
            </a:r>
            <a:endParaRPr lang="en-US" sz="900" dirty="0"/>
          </a:p>
        </p:txBody>
      </p:sp>
      <p:sp>
        <p:nvSpPr>
          <p:cNvPr id="4" name="Shape 2"/>
          <p:cNvSpPr/>
          <p:nvPr/>
        </p:nvSpPr>
        <p:spPr>
          <a:xfrm>
            <a:off x="548640" y="594360"/>
            <a:ext cx="8046720" cy="1417320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594360"/>
            <a:ext cx="64008" cy="1417320"/>
          </a:xfrm>
          <a:prstGeom prst="rect">
            <a:avLst/>
          </a:prstGeom>
          <a:solidFill>
            <a:srgbClr val="9E4428"/>
          </a:solidFill>
          <a:ln w="12700">
            <a:solidFill>
              <a:srgbClr val="9E442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49808" y="713232"/>
            <a:ext cx="7662672" cy="11704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Cost of Entry is the silent calculation some people make before speaking in a room. Will they believe me? Will I be seen as angry? Is it worth it?</a:t>
            </a:r>
            <a:endParaRPr lang="en-US" sz="1600" dirty="0"/>
          </a:p>
          <a:p>
            <a:pPr indent="0" marL="0">
              <a:buNone/>
            </a:pPr>
            <a:endParaRPr lang="en-US" sz="1600" dirty="0"/>
          </a:p>
          <a:p>
            <a:pPr indent="0" marL="0">
              <a:buNone/>
            </a:pPr>
            <a:r>
              <a:rPr lang="en-US" sz="1600" i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people who pay this cost are not quiet because they have nothing to say.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2176272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9E44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THE ROOM  —  allow 4 minutes: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548640" y="2542032"/>
            <a:ext cx="8046720" cy="932688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13232" y="2615184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9E44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Q1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188720" y="2679192"/>
            <a:ext cx="7223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Think of a room where speaking up cost you something. What was the cost? You do not have to name the room.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548640" y="3621024"/>
            <a:ext cx="8046720" cy="932688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13232" y="3694176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9E442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Q2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1188720" y="3758184"/>
            <a:ext cx="7223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Think of a room where speaking up cost you nothing. What was different about that room?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57200" y="4846320"/>
            <a:ext cx="6858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MIDDLE GROUND  ·  FACILITATOR DECK  ·  LICENSED USE ONLY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8321040" y="484632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E0D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9E4428"/>
          </a:solidFill>
          <a:ln w="12700">
            <a:solidFill>
              <a:srgbClr val="9E44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82880"/>
            <a:ext cx="8046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9E44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SIGNALS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502920"/>
            <a:ext cx="80467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the Cost of Entry looks like in a real room.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8046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these out. Ask: have you seen this in your workplace?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48640" y="1371600"/>
            <a:ext cx="3840480" cy="621792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26280" y="1371600"/>
            <a:ext cx="4251960" cy="621792"/>
          </a:xfrm>
          <a:prstGeom prst="rect">
            <a:avLst/>
          </a:prstGeom>
          <a:solidFill>
            <a:srgbClr val="131210"/>
          </a:solidFill>
          <a:ln w="12700">
            <a:solidFill>
              <a:srgbClr val="1A181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8368" y="1408176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100" kern="0" dirty="0">
                <a:solidFill>
                  <a:srgbClr val="9E44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SEE →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4636008" y="1408176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MEANS →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658368" y="1609344"/>
            <a:ext cx="35661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same 3 people speak every time.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636008" y="1609344"/>
            <a:ext cx="4005072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quiet ones have done the math. It is not worth it.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48640" y="2103120"/>
            <a:ext cx="3840480" cy="621792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26280" y="2103120"/>
            <a:ext cx="4251960" cy="621792"/>
          </a:xfrm>
          <a:prstGeom prst="rect">
            <a:avLst/>
          </a:prstGeom>
          <a:solidFill>
            <a:srgbClr val="131210"/>
          </a:solidFill>
          <a:ln w="12700">
            <a:solidFill>
              <a:srgbClr val="1A181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139696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100" kern="0" dirty="0">
                <a:solidFill>
                  <a:srgbClr val="9E44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SEE →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4636008" y="2139696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MEANS →</a:t>
            </a:r>
            <a:endParaRPr lang="en-US" sz="700" dirty="0"/>
          </a:p>
        </p:txBody>
      </p:sp>
      <p:sp>
        <p:nvSpPr>
          <p:cNvPr id="16" name="Text 14"/>
          <p:cNvSpPr/>
          <p:nvPr/>
        </p:nvSpPr>
        <p:spPr>
          <a:xfrm>
            <a:off x="658368" y="2340864"/>
            <a:ext cx="35661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Someone is interrupted and does not finish.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636008" y="2340864"/>
            <a:ext cx="4005072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just learned their voice does not matter in this room.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48640" y="2834640"/>
            <a:ext cx="3840480" cy="621792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526280" y="2834640"/>
            <a:ext cx="4251960" cy="621792"/>
          </a:xfrm>
          <a:prstGeom prst="rect">
            <a:avLst/>
          </a:prstGeom>
          <a:solidFill>
            <a:srgbClr val="131210"/>
          </a:solidFill>
          <a:ln w="12700">
            <a:solidFill>
              <a:srgbClr val="1A181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2871216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100" kern="0" dirty="0">
                <a:solidFill>
                  <a:srgbClr val="9E44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SEE →</a:t>
            </a:r>
            <a:endParaRPr lang="en-US" sz="700" dirty="0"/>
          </a:p>
        </p:txBody>
      </p:sp>
      <p:sp>
        <p:nvSpPr>
          <p:cNvPr id="21" name="Text 19"/>
          <p:cNvSpPr/>
          <p:nvPr/>
        </p:nvSpPr>
        <p:spPr>
          <a:xfrm>
            <a:off x="4636008" y="2871216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MEANS →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658368" y="3072384"/>
            <a:ext cx="35661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quiet person says one sentence, then stops.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636008" y="3072384"/>
            <a:ext cx="4005072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tested the water. It was cold. They will not test again.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548640" y="3566160"/>
            <a:ext cx="3840480" cy="621792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526280" y="3566160"/>
            <a:ext cx="4251960" cy="621792"/>
          </a:xfrm>
          <a:prstGeom prst="rect">
            <a:avLst/>
          </a:prstGeom>
          <a:solidFill>
            <a:srgbClr val="131210"/>
          </a:solidFill>
          <a:ln w="12700">
            <a:solidFill>
              <a:srgbClr val="1A181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58368" y="3602736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100" kern="0" dirty="0">
                <a:solidFill>
                  <a:srgbClr val="9E44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SEE →</a:t>
            </a:r>
            <a:endParaRPr lang="en-US" sz="700" dirty="0"/>
          </a:p>
        </p:txBody>
      </p:sp>
      <p:sp>
        <p:nvSpPr>
          <p:cNvPr id="27" name="Text 25"/>
          <p:cNvSpPr/>
          <p:nvPr/>
        </p:nvSpPr>
        <p:spPr>
          <a:xfrm>
            <a:off x="4636008" y="3602736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MEANS →</a:t>
            </a:r>
            <a:endParaRPr lang="en-US" sz="700" dirty="0"/>
          </a:p>
        </p:txBody>
      </p:sp>
      <p:sp>
        <p:nvSpPr>
          <p:cNvPr id="28" name="Text 26"/>
          <p:cNvSpPr/>
          <p:nvPr/>
        </p:nvSpPr>
        <p:spPr>
          <a:xfrm>
            <a:off x="658368" y="3803904"/>
            <a:ext cx="35661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idea is repeated by someone else and gets credit.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4636008" y="3803904"/>
            <a:ext cx="4005072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cost just got higher for next time.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548640" y="4297680"/>
            <a:ext cx="3840480" cy="621792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526280" y="4297680"/>
            <a:ext cx="4251960" cy="621792"/>
          </a:xfrm>
          <a:prstGeom prst="rect">
            <a:avLst/>
          </a:prstGeom>
          <a:solidFill>
            <a:srgbClr val="131210"/>
          </a:solidFill>
          <a:ln w="12700">
            <a:solidFill>
              <a:srgbClr val="1A181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58368" y="4334256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100" kern="0" dirty="0">
                <a:solidFill>
                  <a:srgbClr val="9E44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SEE →</a:t>
            </a:r>
            <a:endParaRPr lang="en-US" sz="700" dirty="0"/>
          </a:p>
        </p:txBody>
      </p:sp>
      <p:sp>
        <p:nvSpPr>
          <p:cNvPr id="33" name="Text 31"/>
          <p:cNvSpPr/>
          <p:nvPr/>
        </p:nvSpPr>
        <p:spPr>
          <a:xfrm>
            <a:off x="4636008" y="4334256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b="1" spc="1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MEANS →</a:t>
            </a:r>
            <a:endParaRPr lang="en-US" sz="700" dirty="0"/>
          </a:p>
        </p:txBody>
      </p:sp>
      <p:sp>
        <p:nvSpPr>
          <p:cNvPr id="34" name="Text 32"/>
          <p:cNvSpPr/>
          <p:nvPr/>
        </p:nvSpPr>
        <p:spPr>
          <a:xfrm>
            <a:off x="658368" y="4535424"/>
            <a:ext cx="356616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2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Nobody thanks the person who raised the hard thing.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4636008" y="4535424"/>
            <a:ext cx="4005072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They will not raise it again.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457200" y="4846320"/>
            <a:ext cx="6858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MIDDLE GROUND  ·  FACILITATOR DECK  ·  LICENSED USE ONLY</a:t>
            </a:r>
            <a:endParaRPr lang="en-US" sz="700" dirty="0"/>
          </a:p>
        </p:txBody>
      </p:sp>
      <p:sp>
        <p:nvSpPr>
          <p:cNvPr id="37" name="Text 35"/>
          <p:cNvSpPr/>
          <p:nvPr/>
        </p:nvSpPr>
        <p:spPr>
          <a:xfrm>
            <a:off x="8321040" y="484632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E0D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1691640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TWO  ·  0:30 – 0:55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11480" y="2029968"/>
            <a:ext cx="832104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Four</a:t>
            </a:r>
            <a:endParaRPr lang="en-US" sz="6000" dirty="0"/>
          </a:p>
          <a:p>
            <a:pPr indent="0" marL="0">
              <a:buNone/>
            </a:pPr>
            <a:r>
              <a:rPr lang="en-US" sz="60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Corners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411480" y="3858768"/>
            <a:ext cx="8321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8AD9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room has all four. Not every person is only one.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4846320"/>
            <a:ext cx="6858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MIDDLE GROUND  ·  FACILITATOR DECK  ·  LICENSED USE ONLY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8321040" y="484632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E0D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182880"/>
            <a:ext cx="8046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FOUR CORNERS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548640" y="502920"/>
            <a:ext cx="80467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is everyone in your room right now?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188720"/>
            <a:ext cx="4114800" cy="1664208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188720"/>
            <a:ext cx="4114800" cy="50292"/>
          </a:xfrm>
          <a:prstGeom prst="rect">
            <a:avLst/>
          </a:prstGeom>
          <a:solidFill>
            <a:srgbClr val="9E4428"/>
          </a:solidFill>
          <a:ln w="12700">
            <a:solidFill>
              <a:srgbClr val="9E442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1316736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9E44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CORNER 01  ·  THE LOAD COST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731520" y="1572768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Exhausted Striver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731520" y="2011680"/>
            <a:ext cx="37490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Carries the cultural weight. Code-switches. Calculates before every sentence. Has been explaining for years.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892040" y="1188720"/>
            <a:ext cx="4114800" cy="1664208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892040" y="1188720"/>
            <a:ext cx="4114800" cy="50292"/>
          </a:xfrm>
          <a:prstGeom prst="rect">
            <a:avLst/>
          </a:prstGeom>
          <a:solidFill>
            <a:srgbClr val="2E6490"/>
          </a:solidFill>
          <a:ln w="12700">
            <a:solidFill>
              <a:srgbClr val="2E649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74920" y="1316736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2E6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CORNER 02  ·  THE FEAR COST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074920" y="1572768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Anxious Ally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5074920" y="2011680"/>
            <a:ext cx="37490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Wants to get it right. Scared of getting it wrong. Freezes at the door. Over-apologises.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48640" y="3017520"/>
            <a:ext cx="4114800" cy="1664208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48640" y="3017520"/>
            <a:ext cx="4114800" cy="50292"/>
          </a:xfrm>
          <a:prstGeom prst="rect">
            <a:avLst/>
          </a:prstGeom>
          <a:solidFill>
            <a:srgbClr val="3E6E4A"/>
          </a:solidFill>
          <a:ln w="12700">
            <a:solidFill>
              <a:srgbClr val="3E6E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3145536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3E6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CORNER 03  ·  THE INVISIBILITY COST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731520" y="3401568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Unconscious Default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731520" y="3840480"/>
            <a:ext cx="37490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malicious. Just asleep. Has never had to calculate before speaking. Does not see what they cannot see.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892040" y="3017520"/>
            <a:ext cx="4114800" cy="1664208"/>
          </a:xfrm>
          <a:prstGeom prst="rect">
            <a:avLst/>
          </a:prstGeom>
          <a:solidFill>
            <a:srgbClr val="1D1A15"/>
          </a:solidFill>
          <a:ln w="12700">
            <a:solidFill>
              <a:srgbClr val="2A2620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892040" y="3017520"/>
            <a:ext cx="4114800" cy="50292"/>
          </a:xfrm>
          <a:prstGeom prst="rect">
            <a:avLst/>
          </a:prstGeom>
          <a:solidFill>
            <a:srgbClr val="5E3E7A"/>
          </a:solidFill>
          <a:ln w="12700">
            <a:solidFill>
              <a:srgbClr val="5E3E7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74920" y="3145536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5E3E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CORNER 04  ·  THE CROSSING COST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074920" y="3401568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In-Between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5074920" y="3840480"/>
            <a:ext cx="37490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Lives multiple worlds. Translates constantly. Tired of being asked to pick a side.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57200" y="4846320"/>
            <a:ext cx="6858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MIDDLE GROUND  ·  FACILITATOR DECK  ·  LICENSED USE ONLY</a:t>
            </a:r>
            <a:endParaRPr lang="en-US" sz="700" dirty="0"/>
          </a:p>
        </p:txBody>
      </p:sp>
      <p:sp>
        <p:nvSpPr>
          <p:cNvPr id="26" name="Text 24"/>
          <p:cNvSpPr/>
          <p:nvPr/>
        </p:nvSpPr>
        <p:spPr>
          <a:xfrm>
            <a:off x="8321040" y="484632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E0D0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9E4428"/>
          </a:solidFill>
          <a:ln w="12700">
            <a:solidFill>
              <a:srgbClr val="9E44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84048" y="164592"/>
            <a:ext cx="8412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9E44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CORNER 01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384048" y="475488"/>
            <a:ext cx="84124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Exhausted Striver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384048" y="1170432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Load Cost — invisible, constant, compounding. Paid in energy, dignity, and years.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84048" y="1536192"/>
            <a:ext cx="8394192" cy="10973"/>
          </a:xfrm>
          <a:prstGeom prst="rect">
            <a:avLst/>
          </a:prstGeom>
          <a:solidFill>
            <a:srgbClr val="2A2620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84048" y="1664208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9E44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THEY NEED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384048" y="1920240"/>
            <a:ext cx="4005072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Boundaries — clear, enforceable, no explanation required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kindness from allies who carry the load, not just ask about it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Permission to be imperfect and inconsistent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 rest built into the system — not just offered rhetorically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0" y="1664208"/>
            <a:ext cx="4206240" cy="1938528"/>
          </a:xfrm>
          <a:prstGeom prst="rect">
            <a:avLst/>
          </a:prstGeom>
          <a:solidFill>
            <a:srgbClr val="1D1A15"/>
          </a:solidFill>
          <a:ln w="9525">
            <a:solidFill>
              <a:srgbClr val="9E4428"/>
            </a:solidFill>
            <a:prstDash val="solid"/>
          </a:ln>
          <a:effectLst>
            <a:outerShdw sx="100000" sy="100000" kx="0" ky="0" algn="bl" rotWithShape="0" blurRad="177800" dist="50800" dir="8100000">
              <a:srgbClr val="000000">
                <a:alpha val="5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736592" y="1792224"/>
            <a:ext cx="387705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9E44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POCKET SCRIPT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4736592" y="2048256"/>
            <a:ext cx="3877056" cy="10973"/>
          </a:xfrm>
          <a:prstGeom prst="rect">
            <a:avLst/>
          </a:prstGeom>
          <a:solidFill>
            <a:srgbClr val="2A2620"/>
          </a:solidFill>
          <a:ln w="12700">
            <a:solidFill>
              <a:srgbClr val="2A262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36592" y="2176272"/>
            <a:ext cx="3877056" cy="1353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"I was not finished."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i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Say it. Then stop.</a:t>
            </a:r>
            <a:endParaRPr lang="en-US" sz="1500" dirty="0"/>
          </a:p>
          <a:p>
            <a:pPr indent="0" marL="0">
              <a:buNone/>
            </a:pPr>
            <a:r>
              <a:rPr lang="en-US" sz="1500" i="1" dirty="0">
                <a:solidFill>
                  <a:srgbClr val="F2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Let the silence work.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384048" y="3493008"/>
            <a:ext cx="8394192" cy="804672"/>
          </a:xfrm>
          <a:prstGeom prst="rect">
            <a:avLst/>
          </a:prstGeom>
          <a:solidFill>
            <a:srgbClr val="120D0A"/>
          </a:solidFill>
          <a:ln w="6350">
            <a:solidFill>
              <a:srgbClr val="9E442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3611880"/>
            <a:ext cx="21945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9E44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WHAT THEY NEED: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2834640" y="3566160"/>
            <a:ext cx="57607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B8AD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workshops. More explaining. More representing. More being asked to be the bridge.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7200" y="4846320"/>
            <a:ext cx="6858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spc="200" kern="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MIDDLE GROUND  ·  FACILITATOR DECK  ·  LICENSED USE ONLY</a:t>
            </a:r>
            <a:endParaRPr lang="en-US" sz="700" dirty="0"/>
          </a:p>
        </p:txBody>
      </p:sp>
      <p:sp>
        <p:nvSpPr>
          <p:cNvPr id="17" name="Text 15"/>
          <p:cNvSpPr/>
          <p:nvPr/>
        </p:nvSpPr>
        <p:spPr>
          <a:xfrm>
            <a:off x="8321040" y="4846320"/>
            <a:ext cx="5486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C56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Middle Ground — Facilitator Deck</dc:title>
  <dc:subject>PptxGenJS Presentation</dc:subject>
  <dc:creator>The Middle Ground</dc:creator>
  <cp:lastModifiedBy>The Middle Ground</cp:lastModifiedBy>
  <cp:revision>1</cp:revision>
  <dcterms:created xsi:type="dcterms:W3CDTF">2026-05-03T10:12:29Z</dcterms:created>
  <dcterms:modified xsi:type="dcterms:W3CDTF">2026-05-03T10:12:29Z</dcterms:modified>
</cp:coreProperties>
</file>